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49" autoAdjust="0"/>
    <p:restoredTop sz="94660"/>
  </p:normalViewPr>
  <p:slideViewPr>
    <p:cSldViewPr snapToGrid="0">
      <p:cViewPr>
        <p:scale>
          <a:sx n="126" d="100"/>
          <a:sy n="126" d="100"/>
        </p:scale>
        <p:origin x="440" y="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"/>
            <a:ext cx="9144000" cy="986971"/>
          </a:xfrm>
          <a:prstGeom prst="rect">
            <a:avLst/>
          </a:prstGeom>
          <a:solidFill>
            <a:srgbClr val="6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"/>
            <a:ext cx="9144000" cy="9869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66000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660000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66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6600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660000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[#</a:t>
            </a:r>
            <a:r>
              <a:rPr lang="en-US" altLang="ko-K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17-5170]  A Game Theoretical Approach to Model Decision Making for Merging Maneuvers at Freeway On-ramps </a:t>
            </a:r>
          </a:p>
          <a:p>
            <a:pPr lvl="0"/>
            <a:endParaRPr lang="en-US" altLang="ko-KR" sz="1000" b="1" dirty="0" smtClean="0">
              <a:solidFill>
                <a:srgbClr val="691638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3" descr="\\tomahawk\users\fac_staff\agray\Private\Desktop\VT_marn_cmyk_shld_VTTI┬«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975" y="6317673"/>
            <a:ext cx="1970050" cy="47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987055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Clr>
                <a:srgbClr val="660000"/>
              </a:buClr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Authors: </a:t>
            </a:r>
            <a:r>
              <a:rPr lang="en-US" altLang="ko-KR" sz="20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Kyungwon</a:t>
            </a:r>
            <a:r>
              <a:rPr lang="en-US" altLang="ko-K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 K. and </a:t>
            </a:r>
            <a:r>
              <a:rPr lang="en-US" altLang="ko-KR" sz="20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Hesham</a:t>
            </a:r>
            <a:r>
              <a:rPr lang="en-US" altLang="ko-K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 A. R.</a:t>
            </a:r>
          </a:p>
          <a:p>
            <a:pPr marL="342900" lvl="0" indent="-342900">
              <a:buClr>
                <a:srgbClr val="660000"/>
              </a:buClr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Session 848 (on Wednesday, 10:15 AM – 12:00 PM) </a:t>
            </a:r>
          </a:p>
          <a:p>
            <a:pPr marL="342900" lvl="0" indent="-342900">
              <a:buClr>
                <a:srgbClr val="660000"/>
              </a:buClr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Paper Objective</a:t>
            </a:r>
            <a:endParaRPr lang="en-US" altLang="ko-KR" sz="20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lvl="1" indent="-182880">
              <a:buClr>
                <a:srgbClr val="691638"/>
              </a:buClr>
              <a:buFont typeface="Arial" panose="020B0604020202020204" pitchFamily="34" charset="0"/>
              <a:buChar char="−"/>
            </a:pPr>
            <a:r>
              <a:rPr lang="en-US" altLang="ko-KR" b="1" dirty="0" smtClean="0">
                <a:solidFill>
                  <a:prstClr val="black"/>
                </a:solidFill>
                <a:latin typeface="Calibri Light" panose="020F0302020204030204"/>
              </a:rPr>
              <a:t>The </a:t>
            </a: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objective of this study is to model the decision-making process for merging maneuvers using a game theoretical approach.</a:t>
            </a:r>
            <a:r>
              <a:rPr lang="en-US" b="1" dirty="0">
                <a:solidFill>
                  <a:prstClr val="black"/>
                </a:solidFill>
                <a:latin typeface="Calibri Light" panose="020F0302020204030204"/>
              </a:rPr>
              <a:t> </a:t>
            </a:r>
          </a:p>
          <a:p>
            <a:pPr lvl="1">
              <a:buClr>
                <a:srgbClr val="691638"/>
              </a:buClr>
              <a:buFont typeface="Arial" panose="020B0604020202020204" pitchFamily="34" charset="0"/>
              <a:buChar char="−"/>
            </a:pPr>
            <a:endParaRPr lang="en-US" altLang="ko-KR" sz="10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342900" indent="-342900">
              <a:buClr>
                <a:srgbClr val="660000"/>
              </a:buClr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Model Development and Evaluation</a:t>
            </a:r>
          </a:p>
          <a:p>
            <a:pPr lvl="1" indent="-182880">
              <a:buClr>
                <a:srgbClr val="691638"/>
              </a:buClr>
              <a:buFont typeface="Arial" panose="020B0604020202020204" pitchFamily="34" charset="0"/>
              <a:buChar char="−"/>
            </a:pP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The proposed game model defines action strategies for the drivers of the subject and lag vehicles.</a:t>
            </a:r>
          </a:p>
          <a:p>
            <a:pPr lvl="1" indent="-182880">
              <a:buClr>
                <a:srgbClr val="691638"/>
              </a:buClr>
              <a:buFont typeface="Arial" panose="020B0604020202020204" pitchFamily="34" charset="0"/>
              <a:buChar char="−"/>
            </a:pP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The corresponding payoff functions for both players were formulated in consideration of five decision factors (i.e., safety, travel time, travel efficiency, etc.).</a:t>
            </a:r>
          </a:p>
          <a:p>
            <a:pPr lvl="1" indent="-182880">
              <a:buClr>
                <a:srgbClr val="691638"/>
              </a:buClr>
              <a:buFont typeface="Arial" panose="020B0604020202020204" pitchFamily="34" charset="0"/>
              <a:buChar char="−"/>
            </a:pP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The Next Generation Simulation (NGSIM) data were extracted as decision-making points and classified for identification of player’s action strategies.</a:t>
            </a:r>
          </a:p>
          <a:p>
            <a:pPr lvl="1" indent="-182880">
              <a:buClr>
                <a:srgbClr val="691638"/>
              </a:buClr>
              <a:buFont typeface="Arial" panose="020B0604020202020204" pitchFamily="34" charset="0"/>
              <a:buChar char="−"/>
            </a:pP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The model was calibrated and validated with the NGSIM datasets.</a:t>
            </a:r>
          </a:p>
          <a:p>
            <a:pPr lvl="1">
              <a:buClr>
                <a:srgbClr val="691638"/>
              </a:buClr>
              <a:buFont typeface="Arial" panose="020B0604020202020204" pitchFamily="34" charset="0"/>
              <a:buChar char="−"/>
            </a:pPr>
            <a:endParaRPr lang="en-US" altLang="ko-KR" sz="10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342900" lvl="0" indent="-342900">
              <a:buClr>
                <a:srgbClr val="660000"/>
              </a:buClr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Conclusions</a:t>
            </a:r>
          </a:p>
          <a:p>
            <a:pPr lvl="1" indent="-182880">
              <a:buClr>
                <a:srgbClr val="691638"/>
              </a:buClr>
              <a:buFont typeface="Arial" panose="020B0604020202020204" pitchFamily="34" charset="0"/>
              <a:buChar char="−"/>
            </a:pP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The study modeled the merging decision-making process using </a:t>
            </a:r>
            <a:endParaRPr lang="en-US" altLang="ko-KR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marL="274320" lvl="1">
              <a:buClr>
                <a:srgbClr val="691638"/>
              </a:buClr>
            </a:pP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Calibri Light" panose="020F0302020204030204"/>
              </a:rPr>
              <a:t>  a </a:t>
            </a: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game theoretical approach.</a:t>
            </a:r>
          </a:p>
          <a:p>
            <a:pPr lvl="1" indent="-182880">
              <a:buClr>
                <a:srgbClr val="691638"/>
              </a:buClr>
              <a:buFont typeface="Arial" panose="020B0604020202020204" pitchFamily="34" charset="0"/>
              <a:buChar char="−"/>
            </a:pPr>
            <a:r>
              <a:rPr lang="en-US" altLang="ko-KR" b="1" dirty="0">
                <a:solidFill>
                  <a:prstClr val="black"/>
                </a:solidFill>
                <a:latin typeface="Calibri Light" panose="020F0302020204030204"/>
              </a:rPr>
              <a:t>The model realistically captures merging maneuvers.</a:t>
            </a:r>
          </a:p>
        </p:txBody>
      </p:sp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485</TotalTime>
  <Words>166</Words>
  <Application>Microsoft Macintosh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Calibri Light</vt:lpstr>
      <vt:lpstr>Wingdings</vt:lpstr>
      <vt:lpstr>맑은 고딕</vt:lpstr>
      <vt:lpstr>Arial</vt:lpstr>
      <vt:lpstr>Office Theme</vt:lpstr>
      <vt:lpstr>Custom Design</vt:lpstr>
      <vt:lpstr>PowerPoint Presentation</vt:lpstr>
    </vt:vector>
  </TitlesOfParts>
  <Company>Villanova University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Microsoft Office User</cp:lastModifiedBy>
  <cp:revision>9</cp:revision>
  <dcterms:created xsi:type="dcterms:W3CDTF">2016-12-19T23:39:08Z</dcterms:created>
  <dcterms:modified xsi:type="dcterms:W3CDTF">2016-12-31T08:33:17Z</dcterms:modified>
</cp:coreProperties>
</file>